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7" r:id="rId6"/>
    <p:sldId id="298" r:id="rId7"/>
    <p:sldId id="300" r:id="rId8"/>
    <p:sldId id="276" r:id="rId9"/>
    <p:sldId id="278" r:id="rId10"/>
    <p:sldId id="280" r:id="rId11"/>
    <p:sldId id="284" r:id="rId12"/>
    <p:sldId id="285" r:id="rId13"/>
    <p:sldId id="286" r:id="rId14"/>
    <p:sldId id="287" r:id="rId15"/>
    <p:sldId id="288" r:id="rId16"/>
    <p:sldId id="301" r:id="rId17"/>
    <p:sldId id="291" r:id="rId18"/>
    <p:sldId id="293" r:id="rId19"/>
    <p:sldId id="294" r:id="rId20"/>
    <p:sldId id="295" r:id="rId21"/>
    <p:sldId id="292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1" d="100"/>
          <a:sy n="81" d="100"/>
        </p:scale>
        <p:origin x="-30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t>04/06/2021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21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AA1C-8049-469C-A742-6B1D521EF622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8934-E3FA-4BDA-B2D0-655A51187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9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43B1-1381-4493-80E0-0DCA669DD440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3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5600" y="274640"/>
            <a:ext cx="36576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0A1A-DDB9-4C49-A845-004AD5707E4D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34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1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54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6" y="1113028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54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8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5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BBD-3765-4B66-B1DC-7511FAB31BA4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AA1C-8049-469C-A742-6B1D521EF622}" type="datetimeFigureOut">
              <a:rPr lang="it-IT" smtClean="0"/>
              <a:t>04/06/2021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8934-E3FA-4BDA-B2D0-655A511877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2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8CD5-F130-4E80-9CE0-9CEE8DE46999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2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1885-6065-44A8-9BA7-AEDCFC7C7034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23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FD41-DF81-4C4B-B329-B26B5B57DFE5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8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0A1A-DDB9-4C49-A845-004AD5707E4D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762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B617-106B-4B5F-A32B-484A885FD392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47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E0CF-FD92-46B1-B599-0449A48E8749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2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04/06/2021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smtClean="0"/>
              <a:t>Aggiungere un piè di 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1" y="0"/>
            <a:ext cx="12188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9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ionari.pubblica.istruzione.it/questionariV3/index.php/362996?newtest=Y&amp;lang=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estionari.pubblica.istruzione.it/questionariV3/index.php/398328?newtest=Y&amp;lang=i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12566D-6501-4D2D-8A79-94F2A1E24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2492896"/>
            <a:ext cx="11377264" cy="182880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Linee pedagogiche 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per </a:t>
            </a:r>
            <a:r>
              <a:rPr lang="it-IT" b="1" dirty="0">
                <a:solidFill>
                  <a:srgbClr val="FF0000"/>
                </a:solidFill>
              </a:rPr>
              <a:t>il Sistema </a:t>
            </a:r>
            <a:r>
              <a:rPr lang="it-IT" b="1" dirty="0" smtClean="0">
                <a:solidFill>
                  <a:srgbClr val="FF0000"/>
                </a:solidFill>
              </a:rPr>
              <a:t>integrato «</a:t>
            </a:r>
            <a:r>
              <a:rPr lang="it-IT" b="1" dirty="0">
                <a:solidFill>
                  <a:srgbClr val="FF0000"/>
                </a:solidFill>
              </a:rPr>
              <a:t>zerosei»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44FDA48-39BB-4D13-B104-C7ED187E0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5445226"/>
            <a:ext cx="7488832" cy="395861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Documento base della Commissione nazionale infanzia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E395803-F1AA-484C-82F6-4211B847C5FD}"/>
              </a:ext>
            </a:extLst>
          </p:cNvPr>
          <p:cNvSpPr txBox="1"/>
          <p:nvPr/>
        </p:nvSpPr>
        <p:spPr>
          <a:xfrm>
            <a:off x="4943475" y="295275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F06068F6-4778-44ED-B1EB-80397E73D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7" y="188640"/>
            <a:ext cx="6121908" cy="20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FE477B1-4BF2-4952-8BE9-96F57FBC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356" y="116632"/>
            <a:ext cx="11593288" cy="80736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Coordinate della professionalità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2128F4D-A2BE-4762-AA80-61FD827CF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39" y="924000"/>
            <a:ext cx="11269252" cy="4521224"/>
          </a:xfrm>
        </p:spPr>
        <p:txBody>
          <a:bodyPr>
            <a:normAutofit/>
          </a:bodyPr>
          <a:lstStyle/>
          <a:p>
            <a:r>
              <a:rPr lang="it-IT" sz="1800" i="1" dirty="0"/>
              <a:t>	</a:t>
            </a:r>
            <a:endParaRPr lang="it-IT" sz="1800" i="1" dirty="0" smtClean="0"/>
          </a:p>
          <a:p>
            <a:r>
              <a:rPr lang="it-IT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Collegialità</a:t>
            </a:r>
            <a:endParaRPr lang="it-IT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Continuità</a:t>
            </a:r>
          </a:p>
          <a:p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Bernard MT Condensed" panose="02050806060905020404" pitchFamily="18" charset="0"/>
              </a:rPr>
              <a:t>Osservazione e documentazione</a:t>
            </a:r>
          </a:p>
          <a:p>
            <a:r>
              <a:rPr lang="it-IT" sz="4000" dirty="0">
                <a:latin typeface="Showcard Gothic" panose="04020904020102020604" pitchFamily="82" charset="0"/>
              </a:rPr>
              <a:t>		</a:t>
            </a:r>
            <a:r>
              <a:rPr lang="it-IT" sz="4000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Valutazione </a:t>
            </a:r>
            <a:r>
              <a:rPr lang="it-IT" sz="4000" dirty="0">
                <a:solidFill>
                  <a:srgbClr val="00B050"/>
                </a:solidFill>
                <a:latin typeface="Showcard Gothic" panose="04020904020102020604" pitchFamily="82" charset="0"/>
              </a:rPr>
              <a:t>formativa</a:t>
            </a:r>
          </a:p>
          <a:p>
            <a:r>
              <a:rPr lang="it-IT" sz="4000" dirty="0">
                <a:solidFill>
                  <a:schemeClr val="accent1">
                    <a:lumMod val="50000"/>
                  </a:schemeClr>
                </a:solidFill>
                <a:latin typeface="Bauhaus 93" panose="04030905020B02020C02" pitchFamily="82" charset="0"/>
              </a:rPr>
              <a:t>Autovalutazione e valutazione del contesto</a:t>
            </a:r>
          </a:p>
        </p:txBody>
      </p:sp>
    </p:spTree>
    <p:extLst>
      <p:ext uri="{BB962C8B-B14F-4D97-AF65-F5344CB8AC3E}">
        <p14:creationId xmlns:p14="http://schemas.microsoft.com/office/powerpoint/2010/main" val="30701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618BC0D-7FF1-4632-85FB-DE108336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06069"/>
            <a:ext cx="6625952" cy="68761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La figura dell’educatore/insegnante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="" xmlns:a16="http://schemas.microsoft.com/office/drawing/2014/main" id="{23D1093B-933D-4865-947D-7F30E49C9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412776"/>
            <a:ext cx="8496944" cy="4031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57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3A101B-AD82-45DF-AB95-5C6D4CB80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552" y="213185"/>
            <a:ext cx="7488832" cy="66335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garanzie della governance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A257395E-3044-4791-B13D-A6B7F8F9A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44" y="1052736"/>
            <a:ext cx="11521280" cy="4176464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Multilivello e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complessa</a:t>
            </a:r>
          </a:p>
          <a:p>
            <a:endParaRPr lang="it-IT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ruolo dello Stato</a:t>
            </a:r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Il ruolo delle Regioni</a:t>
            </a:r>
          </a:p>
          <a:p>
            <a:pPr algn="ctr"/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Il ruolo degli Enti locali</a:t>
            </a:r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Gestori pubblici e privati</a:t>
            </a:r>
          </a:p>
        </p:txBody>
      </p:sp>
    </p:spTree>
    <p:extLst>
      <p:ext uri="{BB962C8B-B14F-4D97-AF65-F5344CB8AC3E}">
        <p14:creationId xmlns:p14="http://schemas.microsoft.com/office/powerpoint/2010/main" val="2838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3A101B-AD82-45DF-AB95-5C6D4CB80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552" y="476672"/>
            <a:ext cx="7488832" cy="663352"/>
          </a:xfrm>
        </p:spPr>
        <p:txBody>
          <a:bodyPr>
            <a:noAutofit/>
          </a:bodyPr>
          <a:lstStyle/>
          <a:p>
            <a:r>
              <a:rPr lang="it-IT" b="1" dirty="0" smtClean="0"/>
              <a:t>Interventi strategici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A257395E-3044-4791-B13D-A6B7F8F9A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44" y="1052736"/>
            <a:ext cx="11521280" cy="4176464"/>
          </a:xfrm>
        </p:spPr>
        <p:txBody>
          <a:bodyPr>
            <a:noAutofit/>
          </a:bodyPr>
          <a:lstStyle/>
          <a:p>
            <a:endParaRPr lang="it-IT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Coordinatore pedagogico</a:t>
            </a:r>
          </a:p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Coordinamento pedagogico territoriale</a:t>
            </a:r>
          </a:p>
          <a:p>
            <a:endParaRPr lang="it-IT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4000" b="1" dirty="0" smtClean="0">
                <a:solidFill>
                  <a:srgbClr val="C00000"/>
                </a:solidFill>
              </a:rPr>
              <a:t>Formazione iniziale</a:t>
            </a:r>
          </a:p>
          <a:p>
            <a:r>
              <a:rPr lang="it-IT" sz="4000" b="1" dirty="0" smtClean="0">
                <a:solidFill>
                  <a:srgbClr val="C00000"/>
                </a:solidFill>
              </a:rPr>
              <a:t>Formazione continua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EF0158-635D-4A6C-9A38-E95FF40B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16632"/>
            <a:ext cx="9649072" cy="735360"/>
          </a:xfrm>
        </p:spPr>
        <p:txBody>
          <a:bodyPr>
            <a:noAutofit/>
          </a:bodyPr>
          <a:lstStyle/>
          <a:p>
            <a:r>
              <a:rPr lang="it-IT" dirty="0"/>
              <a:t>Interventi strategici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141D73D0-8131-4F18-A421-77CCD1EEEACA}"/>
              </a:ext>
            </a:extLst>
          </p:cNvPr>
          <p:cNvSpPr/>
          <p:nvPr/>
        </p:nvSpPr>
        <p:spPr>
          <a:xfrm>
            <a:off x="2033727" y="1643784"/>
            <a:ext cx="47288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Sezioni primavera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23EE8101-71A6-42B5-9FFD-CA3C854884D3}"/>
              </a:ext>
            </a:extLst>
          </p:cNvPr>
          <p:cNvSpPr/>
          <p:nvPr/>
        </p:nvSpPr>
        <p:spPr>
          <a:xfrm>
            <a:off x="4151784" y="3501009"/>
            <a:ext cx="45808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Poli per l’infanzia</a:t>
            </a:r>
          </a:p>
        </p:txBody>
      </p:sp>
    </p:spTree>
    <p:extLst>
      <p:ext uri="{BB962C8B-B14F-4D97-AF65-F5344CB8AC3E}">
        <p14:creationId xmlns:p14="http://schemas.microsoft.com/office/powerpoint/2010/main" val="18859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08ACB086-EF44-4CC5-8B89-48029CD7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1" y="5962928"/>
            <a:ext cx="3483243" cy="701674"/>
          </a:xfrm>
        </p:spPr>
        <p:txBody>
          <a:bodyPr/>
          <a:lstStyle/>
          <a:p>
            <a:r>
              <a:rPr lang="it-IT" dirty="0"/>
              <a:t>https://www.miur.gov.it/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A76CF44-D577-4CAB-8329-A74F0396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3" y="548680"/>
            <a:ext cx="9552384" cy="5373216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="" xmlns:a16="http://schemas.microsoft.com/office/drawing/2014/main" id="{11D32F3D-54B9-4406-B4D9-9FEC2BC539E5}"/>
              </a:ext>
            </a:extLst>
          </p:cNvPr>
          <p:cNvSpPr/>
          <p:nvPr/>
        </p:nvSpPr>
        <p:spPr>
          <a:xfrm>
            <a:off x="2639616" y="1484784"/>
            <a:ext cx="2808312" cy="18532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824598C1-4F7C-47C0-A931-82083843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21" y="5425370"/>
            <a:ext cx="3907875" cy="1280271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="" xmlns:a16="http://schemas.microsoft.com/office/drawing/2014/main" id="{08ACB086-EF44-4CC5-8B89-48029CD7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583" y="5791200"/>
            <a:ext cx="6075532" cy="701674"/>
          </a:xfrm>
        </p:spPr>
        <p:txBody>
          <a:bodyPr>
            <a:normAutofit fontScale="90000"/>
          </a:bodyPr>
          <a:lstStyle/>
          <a:p>
            <a:r>
              <a:rPr lang="it-IT" dirty="0"/>
              <a:t>https://www.istruzione.it/sistema-integrato-06/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9C1BD23-97BB-445E-9D78-45D734CF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35" y="692696"/>
            <a:ext cx="8856984" cy="4982054"/>
          </a:xfrm>
          <a:prstGeom prst="rect">
            <a:avLst/>
          </a:prstGeom>
        </p:spPr>
      </p:pic>
      <p:sp>
        <p:nvSpPr>
          <p:cNvPr id="3" name="Freccia a sinistra 2">
            <a:extLst>
              <a:ext uri="{FF2B5EF4-FFF2-40B4-BE49-F238E27FC236}">
                <a16:creationId xmlns="" xmlns:a16="http://schemas.microsoft.com/office/drawing/2014/main" id="{8E84773E-D876-4CF3-B16A-D1147B4FA8BF}"/>
              </a:ext>
            </a:extLst>
          </p:cNvPr>
          <p:cNvSpPr/>
          <p:nvPr/>
        </p:nvSpPr>
        <p:spPr>
          <a:xfrm rot="20076432">
            <a:off x="5064040" y="2000272"/>
            <a:ext cx="3006673" cy="566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3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="" xmlns:a16="http://schemas.microsoft.com/office/drawing/2014/main" id="{6020AC3F-0FAF-4A04-B4EC-D5F99C23E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722" y="2060850"/>
            <a:ext cx="7662335" cy="4310063"/>
          </a:xfr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CDF40FF-6525-4515-8872-4C614354A3EB}"/>
              </a:ext>
            </a:extLst>
          </p:cNvPr>
          <p:cNvSpPr txBox="1"/>
          <p:nvPr/>
        </p:nvSpPr>
        <p:spPr>
          <a:xfrm>
            <a:off x="106277" y="257712"/>
            <a:ext cx="11966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chemeClr val="tx2"/>
                </a:solidFill>
                <a:hlinkClick r:id="rId3"/>
              </a:rPr>
              <a:t>https://questionari.pubblica.istruzione.it/questionariV3/index.php/362996?newtest=Y&amp;lang=it</a:t>
            </a:r>
            <a:r>
              <a:rPr lang="it-IT" sz="21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64A9D1C-CD92-4E69-9CA1-315AAB732391}"/>
              </a:ext>
            </a:extLst>
          </p:cNvPr>
          <p:cNvSpPr txBox="1"/>
          <p:nvPr/>
        </p:nvSpPr>
        <p:spPr>
          <a:xfrm>
            <a:off x="106277" y="1160748"/>
            <a:ext cx="11966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hlinkClick r:id="rId4"/>
              </a:rPr>
              <a:t>https://questionari.pubblica.istruzione.it/questionariV3/index.php/398328?newtest=Y&amp;lang=it</a:t>
            </a:r>
            <a:r>
              <a:rPr lang="it-IT" sz="2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5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5E80829-C512-40DD-BBB8-0F04328AA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504" y="260651"/>
            <a:ext cx="5256584" cy="58291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/>
              <a:t>I membri della </a:t>
            </a:r>
            <a:r>
              <a:rPr lang="it-IT" b="1" dirty="0" smtClean="0"/>
              <a:t>Commissione</a:t>
            </a:r>
            <a:r>
              <a:rPr lang="it-IT" dirty="0" smtClean="0"/>
              <a:t>: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 smtClean="0"/>
              <a:t>Giancarlo </a:t>
            </a:r>
            <a:r>
              <a:rPr lang="it-IT" sz="2200" b="1" dirty="0"/>
              <a:t>Cerini (Presidente)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Ilaria Antonini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Stefania Bigi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Anna Maria Bondioli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Paola Cagliari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Lorenzo Campioni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Cristina Casaschi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Giovanni Faedi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Maria Antonella Galanti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Gianluca Lombardo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Susanna Mantovani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Sara Mele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Tullia Musatti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Gino Passarini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Miriam Pompilia Pepe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200" b="1" dirty="0"/>
              <a:t>Maria Rosa Silvestro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25E91ED-C668-4DE9-9D39-EACAA9A5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2104" y="404666"/>
            <a:ext cx="4824536" cy="503969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/>
              <a:t>Hanno collaborato alla stesura del documento: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Valter Chiani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Laura Donà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Alfredo Ferrante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Angela Fuzzi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Donatella Gertosio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Claudia Giudici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Jessica Magrini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Monica Mancini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Daniela Marrocchi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Arianna Pucci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Donatella Savio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Rosa Seccia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Lara Vannini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/>
              <a:t>Francesca Zaninelli </a:t>
            </a:r>
          </a:p>
        </p:txBody>
      </p:sp>
    </p:spTree>
    <p:extLst>
      <p:ext uri="{BB962C8B-B14F-4D97-AF65-F5344CB8AC3E}">
        <p14:creationId xmlns:p14="http://schemas.microsoft.com/office/powerpoint/2010/main" val="10154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12566D-6501-4D2D-8A79-94F2A1E24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99972"/>
            <a:ext cx="11593288" cy="131280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Una cornice di riferimento per il Sistema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44FDA48-39BB-4D13-B104-C7ED187E0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1706" y="4092703"/>
            <a:ext cx="6364287" cy="39586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dirty="0"/>
              <a:t>Documento base della Commissione nazionale infanzia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E395803-F1AA-484C-82F6-4211B847C5FD}"/>
              </a:ext>
            </a:extLst>
          </p:cNvPr>
          <p:cNvSpPr txBox="1"/>
          <p:nvPr/>
        </p:nvSpPr>
        <p:spPr>
          <a:xfrm>
            <a:off x="4943475" y="295275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3878BF3-023C-4458-BACA-23F32414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1" y="1700808"/>
            <a:ext cx="9349361" cy="33645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67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12566D-6501-4D2D-8A79-94F2A1E24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99972"/>
            <a:ext cx="11161240" cy="182880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Nascita del documento e prosecuzione del percorso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44FDA48-39BB-4D13-B104-C7ED187E0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1628800"/>
            <a:ext cx="8640960" cy="4320480"/>
          </a:xfrm>
        </p:spPr>
        <p:txBody>
          <a:bodyPr>
            <a:normAutofit fontScale="85000" lnSpcReduction="20000"/>
          </a:bodyPr>
          <a:lstStyle/>
          <a:p>
            <a:pPr lvl="0" algn="l">
              <a:spcBef>
                <a:spcPts val="0"/>
              </a:spcBef>
            </a:pPr>
            <a:r>
              <a:rPr lang="it-IT" sz="4300" b="1" dirty="0">
                <a:solidFill>
                  <a:schemeClr val="accent1">
                    <a:lumMod val="75000"/>
                  </a:schemeClr>
                </a:solidFill>
              </a:rPr>
              <a:t>La Commissione allargata</a:t>
            </a:r>
          </a:p>
          <a:p>
            <a:pPr lvl="0" algn="l">
              <a:spcBef>
                <a:spcPts val="0"/>
              </a:spcBef>
            </a:pPr>
            <a:r>
              <a:rPr lang="it-IT" sz="4300" b="1" dirty="0">
                <a:solidFill>
                  <a:prstClr val="black"/>
                </a:solidFill>
              </a:rPr>
              <a:t>I gruppi di lavoro e il confronto</a:t>
            </a:r>
          </a:p>
          <a:p>
            <a:pPr lvl="0" algn="l">
              <a:spcBef>
                <a:spcPts val="0"/>
              </a:spcBef>
            </a:pPr>
            <a:r>
              <a:rPr lang="it-IT" sz="4300" b="1" dirty="0">
                <a:solidFill>
                  <a:schemeClr val="accent1">
                    <a:lumMod val="75000"/>
                  </a:schemeClr>
                </a:solidFill>
              </a:rPr>
              <a:t>Il referaggio esterno</a:t>
            </a:r>
          </a:p>
          <a:p>
            <a:pPr lvl="0" algn="l">
              <a:spcBef>
                <a:spcPts val="0"/>
              </a:spcBef>
            </a:pPr>
            <a:r>
              <a:rPr lang="it-IT" sz="4300" b="1" dirty="0">
                <a:solidFill>
                  <a:prstClr val="black"/>
                </a:solidFill>
              </a:rPr>
              <a:t>La presentazione</a:t>
            </a:r>
          </a:p>
          <a:p>
            <a:pPr lvl="0" algn="l">
              <a:spcBef>
                <a:spcPts val="0"/>
              </a:spcBef>
            </a:pPr>
            <a:r>
              <a:rPr lang="it-IT" sz="4300" b="1" dirty="0">
                <a:solidFill>
                  <a:schemeClr val="accent1">
                    <a:lumMod val="75000"/>
                  </a:schemeClr>
                </a:solidFill>
              </a:rPr>
              <a:t>La consultazione per gruppi di stakeholder (scheda di lettura)</a:t>
            </a:r>
          </a:p>
          <a:p>
            <a:pPr lvl="0" algn="l">
              <a:spcBef>
                <a:spcPts val="0"/>
              </a:spcBef>
            </a:pPr>
            <a:r>
              <a:rPr lang="it-IT" sz="4300" b="1" dirty="0">
                <a:solidFill>
                  <a:prstClr val="black"/>
                </a:solidFill>
              </a:rPr>
              <a:t>L’ampia consultazione di tutti i soggetti coinvolti (questionario strutturato)</a:t>
            </a:r>
          </a:p>
          <a:p>
            <a:pPr lvl="0" algn="l">
              <a:spcBef>
                <a:spcPts val="0"/>
              </a:spcBef>
            </a:pPr>
            <a:r>
              <a:rPr lang="it-IT" sz="4300" b="1" dirty="0">
                <a:solidFill>
                  <a:schemeClr val="accent1">
                    <a:lumMod val="75000"/>
                  </a:schemeClr>
                </a:solidFill>
              </a:rPr>
              <a:t>Stesura definitiva e adozione formale</a:t>
            </a:r>
          </a:p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E395803-F1AA-484C-82F6-4211B847C5FD}"/>
              </a:ext>
            </a:extLst>
          </p:cNvPr>
          <p:cNvSpPr txBox="1"/>
          <p:nvPr/>
        </p:nvSpPr>
        <p:spPr>
          <a:xfrm>
            <a:off x="4943475" y="295275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09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12566D-6501-4D2D-8A79-94F2A1E24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99972"/>
            <a:ext cx="11161240" cy="138481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La struttura del documento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44FDA48-39BB-4D13-B104-C7ED187E0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1556792"/>
            <a:ext cx="8640960" cy="4320480"/>
          </a:xfrm>
        </p:spPr>
        <p:txBody>
          <a:bodyPr>
            <a:normAutofit/>
          </a:bodyPr>
          <a:lstStyle/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I diritti dell’infanzia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prstClr val="black"/>
                </a:solidFill>
              </a:rPr>
              <a:t>Un ecosistema formativo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La centralità dei bambini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prstClr val="black"/>
                </a:solidFill>
              </a:rPr>
              <a:t>Curricolo e progettualità: le scelte organizzative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Coordinate di professionalità</a:t>
            </a: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prstClr val="black"/>
                </a:solidFill>
              </a:rPr>
              <a:t>Le garanzie della governance</a:t>
            </a:r>
          </a:p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E395803-F1AA-484C-82F6-4211B847C5FD}"/>
              </a:ext>
            </a:extLst>
          </p:cNvPr>
          <p:cNvSpPr txBox="1"/>
          <p:nvPr/>
        </p:nvSpPr>
        <p:spPr>
          <a:xfrm>
            <a:off x="4943475" y="295275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4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9BE9A80-28B1-4C58-854E-49804204B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219567"/>
            <a:ext cx="5040560" cy="807368"/>
          </a:xfrm>
        </p:spPr>
        <p:txBody>
          <a:bodyPr/>
          <a:lstStyle/>
          <a:p>
            <a:r>
              <a:rPr lang="it-IT" b="1" dirty="0"/>
              <a:t>I diritti dell’infanzia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EF32AFB-176D-44C1-9BC3-340EB77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1124744"/>
            <a:ext cx="10801200" cy="4778329"/>
          </a:xfrm>
        </p:spPr>
        <p:txBody>
          <a:bodyPr>
            <a:noAutofit/>
          </a:bodyPr>
          <a:lstStyle/>
          <a:p>
            <a:pPr algn="l"/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Inquadramento istituzionale e normativo, con riferimento a documenti europei e nazionali e a esperienze di qualità nei territori</a:t>
            </a:r>
          </a:p>
          <a:p>
            <a:pPr algn="l"/>
            <a:r>
              <a:rPr lang="it-IT" sz="2900" dirty="0" smtClean="0">
                <a:solidFill>
                  <a:schemeClr val="tx1"/>
                </a:solidFill>
              </a:rPr>
              <a:t>Diritto </a:t>
            </a:r>
            <a:r>
              <a:rPr lang="it-IT" sz="2900" dirty="0">
                <a:solidFill>
                  <a:schemeClr val="tx1"/>
                </a:solidFill>
              </a:rPr>
              <a:t>soggettivo di ogni bambino all’educazione e all’istruzione in servizi educativi e scuole di elevata qualità</a:t>
            </a:r>
          </a:p>
          <a:p>
            <a:pPr algn="l"/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Le cinque dimensioni della qualità tra conciliazione ed educazione</a:t>
            </a:r>
          </a:p>
          <a:p>
            <a:pPr algn="l"/>
            <a:r>
              <a:rPr lang="it-IT" sz="2900" dirty="0">
                <a:solidFill>
                  <a:schemeClr val="tx1"/>
                </a:solidFill>
              </a:rPr>
              <a:t>Servizi educativi e scuole dell’infanzia come strumento di contrasto alle disuguaglianze e alla povertà educativa</a:t>
            </a:r>
          </a:p>
        </p:txBody>
      </p:sp>
    </p:spTree>
    <p:extLst>
      <p:ext uri="{BB962C8B-B14F-4D97-AF65-F5344CB8AC3E}">
        <p14:creationId xmlns:p14="http://schemas.microsoft.com/office/powerpoint/2010/main" val="16122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9BE9A80-28B1-4C58-854E-49804204B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219567"/>
            <a:ext cx="11809312" cy="807368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/>
              <a:t>Un ecosistema </a:t>
            </a:r>
            <a:r>
              <a:rPr lang="it-IT" b="1" dirty="0" smtClean="0"/>
              <a:t>formativo </a:t>
            </a:r>
            <a:br>
              <a:rPr lang="it-IT" b="1" dirty="0" smtClean="0"/>
            </a:br>
            <a:r>
              <a:rPr lang="it-IT" b="1" dirty="0" smtClean="0"/>
              <a:t>una complessità che richiede nuove competenze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EF32AFB-176D-44C1-9BC3-340EB77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1268760"/>
            <a:ext cx="11161240" cy="4608512"/>
          </a:xfrm>
        </p:spPr>
        <p:txBody>
          <a:bodyPr>
            <a:normAutofit lnSpcReduction="10000"/>
          </a:bodyPr>
          <a:lstStyle/>
          <a:p>
            <a:pPr lvl="0"/>
            <a:endParaRPr lang="it-IT" sz="28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Molteplicità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e di lingue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it-IT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 </a:t>
            </a:r>
            <a:r>
              <a:rPr lang="it-IT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gruppi in movimento</a:t>
            </a: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Disparità di genere</a:t>
            </a: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Disuguaglianze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economiche, sociali, culturali</a:t>
            </a:r>
          </a:p>
          <a:p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Precarietà e Instabilità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Opportunità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rischi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legati </a:t>
            </a:r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</a:t>
            </a:r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diffusione della tecnologia</a:t>
            </a:r>
            <a:endParaRPr lang="it-IT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01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8DA04C2-7938-40AE-A9BC-0F6D74C73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16632"/>
            <a:ext cx="6697960" cy="9144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centralità </a:t>
            </a:r>
            <a:r>
              <a:rPr lang="it-IT" b="1" dirty="0" smtClean="0">
                <a:solidFill>
                  <a:srgbClr val="FF0000"/>
                </a:solidFill>
              </a:rPr>
              <a:t>dei </a:t>
            </a:r>
            <a:r>
              <a:rPr lang="it-IT" b="1" dirty="0">
                <a:solidFill>
                  <a:srgbClr val="FF0000"/>
                </a:solidFill>
              </a:rPr>
              <a:t>bambini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1234315-3BEB-44D2-9AAE-A848FE3FF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5800" y="1412778"/>
            <a:ext cx="6408712" cy="4612653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Attivo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200" b="1" dirty="0"/>
              <a:t>	</a:t>
            </a:r>
            <a:r>
              <a:rPr lang="it-IT" sz="3200" b="1" dirty="0" smtClean="0">
                <a:solidFill>
                  <a:schemeClr val="tx1"/>
                </a:solidFill>
              </a:rPr>
              <a:t>Competente</a:t>
            </a:r>
            <a:endParaRPr lang="it-IT" sz="3200" b="1" dirty="0">
              <a:solidFill>
                <a:schemeClr val="tx1"/>
              </a:solidFill>
            </a:endParaRPr>
          </a:p>
          <a:p>
            <a:r>
              <a:rPr lang="it-IT" sz="3200" b="1" dirty="0"/>
              <a:t>		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Curioso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verso il mondo</a:t>
            </a:r>
          </a:p>
          <a:p>
            <a:r>
              <a:rPr lang="it-IT" sz="3200" b="1" dirty="0"/>
              <a:t>	</a:t>
            </a:r>
            <a:r>
              <a:rPr lang="it-IT" sz="3200" b="1" dirty="0" smtClean="0">
                <a:solidFill>
                  <a:schemeClr val="tx1"/>
                </a:solidFill>
              </a:rPr>
              <a:t>Diverso</a:t>
            </a:r>
            <a:endParaRPr lang="it-IT" sz="3200" b="1" dirty="0">
              <a:solidFill>
                <a:schemeClr val="tx1"/>
              </a:solidFill>
            </a:endParaRPr>
          </a:p>
          <a:p>
            <a:r>
              <a:rPr lang="it-IT" sz="3200" b="1" dirty="0"/>
              <a:t>		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Protagonista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200" b="1" dirty="0"/>
              <a:t>	</a:t>
            </a:r>
            <a:r>
              <a:rPr lang="it-IT" sz="3200" b="1" dirty="0" smtClean="0">
                <a:solidFill>
                  <a:schemeClr val="tx1"/>
                </a:solidFill>
              </a:rPr>
              <a:t>Ricercatore</a:t>
            </a:r>
            <a:endParaRPr lang="it-IT" sz="3200" b="1" dirty="0">
              <a:solidFill>
                <a:schemeClr val="tx1"/>
              </a:solidFill>
            </a:endParaRPr>
          </a:p>
          <a:p>
            <a:r>
              <a:rPr lang="it-IT" sz="3200" b="1" dirty="0"/>
              <a:t>		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Sociale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02B5E30E-990B-4385-8803-D6030079CFB8}"/>
              </a:ext>
            </a:extLst>
          </p:cNvPr>
          <p:cNvSpPr txBox="1"/>
          <p:nvPr/>
        </p:nvSpPr>
        <p:spPr>
          <a:xfrm>
            <a:off x="407368" y="2348882"/>
            <a:ext cx="590465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>Al centro del progetto educativo il singolo bambino, con la sua unicità</a:t>
            </a:r>
          </a:p>
        </p:txBody>
      </p:sp>
    </p:spTree>
    <p:extLst>
      <p:ext uri="{BB962C8B-B14F-4D97-AF65-F5344CB8AC3E}">
        <p14:creationId xmlns:p14="http://schemas.microsoft.com/office/powerpoint/2010/main" val="4114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192859-AA65-45E1-ABF9-A05E59A7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06574"/>
            <a:ext cx="7315200" cy="59134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Curricolo e progettualità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8B99A07-728B-4413-9693-E6BBFA965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980728"/>
            <a:ext cx="10081120" cy="5408882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Intenzionalità pedagogica</a:t>
            </a:r>
          </a:p>
          <a:p>
            <a:r>
              <a:rPr lang="it-IT" sz="4000" b="1" dirty="0" smtClean="0">
                <a:solidFill>
                  <a:srgbClr val="00B050"/>
                </a:solidFill>
              </a:rPr>
              <a:t>		Direzioni </a:t>
            </a:r>
            <a:r>
              <a:rPr lang="it-IT" sz="4000" b="1" dirty="0">
                <a:solidFill>
                  <a:srgbClr val="00B050"/>
                </a:solidFill>
              </a:rPr>
              <a:t>di sviluppo </a:t>
            </a:r>
          </a:p>
          <a:p>
            <a:r>
              <a:rPr lang="it-IT" sz="4000" b="1" dirty="0">
                <a:solidFill>
                  <a:srgbClr val="00B0F0"/>
                </a:solidFill>
              </a:rPr>
              <a:t>Campi di esperienza</a:t>
            </a:r>
          </a:p>
          <a:p>
            <a:r>
              <a:rPr lang="it-IT" sz="4000" b="1" dirty="0" smtClean="0">
                <a:solidFill>
                  <a:srgbClr val="7030A0"/>
                </a:solidFill>
              </a:rPr>
              <a:t>				Sistemi </a:t>
            </a:r>
            <a:r>
              <a:rPr lang="it-IT" sz="4000" b="1" dirty="0">
                <a:solidFill>
                  <a:srgbClr val="7030A0"/>
                </a:solidFill>
              </a:rPr>
              <a:t>simbolico-culturali</a:t>
            </a:r>
          </a:p>
          <a:p>
            <a:r>
              <a:rPr lang="it-IT" sz="4000" b="1" dirty="0"/>
              <a:t>		</a:t>
            </a:r>
            <a:r>
              <a:rPr lang="it-IT" sz="4000" b="1" dirty="0" smtClean="0">
                <a:solidFill>
                  <a:schemeClr val="tx1"/>
                </a:solidFill>
              </a:rPr>
              <a:t>Continuità</a:t>
            </a:r>
            <a:endParaRPr lang="it-IT" sz="4000" b="1" dirty="0">
              <a:solidFill>
                <a:schemeClr val="tx1"/>
              </a:solidFill>
            </a:endParaRPr>
          </a:p>
          <a:p>
            <a:r>
              <a:rPr lang="it-IT" sz="4000" b="1" dirty="0"/>
              <a:t>			</a:t>
            </a:r>
            <a:r>
              <a:rPr lang="it-IT" sz="4000" b="1" dirty="0" smtClean="0"/>
              <a:t>		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</a:rPr>
              <a:t>Integralità </a:t>
            </a:r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4000" b="1" dirty="0"/>
              <a:t>			</a:t>
            </a:r>
            <a:r>
              <a:rPr lang="it-IT" sz="4000" b="1" dirty="0">
                <a:solidFill>
                  <a:schemeClr val="tx2">
                    <a:lumMod val="75000"/>
                  </a:schemeClr>
                </a:solidFill>
              </a:rPr>
              <a:t>Collegialità </a:t>
            </a:r>
          </a:p>
        </p:txBody>
      </p:sp>
    </p:spTree>
    <p:extLst>
      <p:ext uri="{BB962C8B-B14F-4D97-AF65-F5344CB8AC3E}">
        <p14:creationId xmlns:p14="http://schemas.microsoft.com/office/powerpoint/2010/main" val="27981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192859-AA65-45E1-ABF9-A05E59A7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06574"/>
            <a:ext cx="7315200" cy="59134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Curricolo e progettualità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911424" y="1196752"/>
            <a:ext cx="10363200" cy="374441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		Arredi</a:t>
            </a:r>
          </a:p>
          <a:p>
            <a:r>
              <a:rPr lang="it-IT" sz="3200" b="1" dirty="0" smtClean="0"/>
              <a:t>			</a:t>
            </a:r>
            <a:r>
              <a:rPr lang="it-IT" sz="3600" b="1" dirty="0" smtClean="0">
                <a:solidFill>
                  <a:srgbClr val="00B050"/>
                </a:solidFill>
              </a:rPr>
              <a:t>Spazio</a:t>
            </a:r>
          </a:p>
          <a:p>
            <a:r>
              <a:rPr lang="it-IT" dirty="0" smtClean="0"/>
              <a:t>					</a:t>
            </a:r>
            <a:r>
              <a:rPr lang="it-IT" sz="3600" b="1" dirty="0" smtClean="0">
                <a:solidFill>
                  <a:srgbClr val="FF0000"/>
                </a:solidFill>
              </a:rPr>
              <a:t>Materiali</a:t>
            </a:r>
          </a:p>
          <a:p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</a:rPr>
              <a:t>	Tempo</a:t>
            </a:r>
          </a:p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	</a:t>
            </a:r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Gruppi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6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metadata/properties"/>
    <ds:schemaRef ds:uri="a4f35948-e619-41b3-aa29-22878b09cfd2"/>
    <ds:schemaRef ds:uri="http://www.w3.org/XML/1998/namespace"/>
    <ds:schemaRef ds:uri="http://schemas.microsoft.com/office/2006/documentManagement/types"/>
    <ds:schemaRef ds:uri="http://purl.org/dc/elements/1.1/"/>
    <ds:schemaRef ds:uri="40262f94-9f35-4ac3-9a90-690165a166b7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602</TotalTime>
  <Words>394</Words>
  <Application>Microsoft Office PowerPoint</Application>
  <PresentationFormat>Personalizzato</PresentationFormat>
  <Paragraphs>122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Linee pedagogiche  per il Sistema integrato «zerosei»</vt:lpstr>
      <vt:lpstr>Una cornice di riferimento per il Sistema</vt:lpstr>
      <vt:lpstr>Nascita del documento e prosecuzione del percorso</vt:lpstr>
      <vt:lpstr>La struttura del documento</vt:lpstr>
      <vt:lpstr>I diritti dell’infanzia</vt:lpstr>
      <vt:lpstr>Un ecosistema formativo  una complessità che richiede nuove competenze</vt:lpstr>
      <vt:lpstr>La centralità dei bambini</vt:lpstr>
      <vt:lpstr>Curricolo e progettualità</vt:lpstr>
      <vt:lpstr>Curricolo e progettualità</vt:lpstr>
      <vt:lpstr>Coordinate della professionalità</vt:lpstr>
      <vt:lpstr>La figura dell’educatore/insegnante</vt:lpstr>
      <vt:lpstr>Le garanzie della governance</vt:lpstr>
      <vt:lpstr>Interventi strategici</vt:lpstr>
      <vt:lpstr>Interventi strategici</vt:lpstr>
      <vt:lpstr>https://www.miur.gov.it/</vt:lpstr>
      <vt:lpstr>https://www.istruzione.it/sistema-integrato-06/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Linee pedagogiche per il Sistema integrato «zerosei»</dc:title>
  <dc:creator>BIGI Stefania</dc:creator>
  <cp:lastModifiedBy>Administrator</cp:lastModifiedBy>
  <cp:revision>38</cp:revision>
  <dcterms:created xsi:type="dcterms:W3CDTF">2021-03-10T17:58:09Z</dcterms:created>
  <dcterms:modified xsi:type="dcterms:W3CDTF">2021-06-04T08:40:19Z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